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92" r:id="rId2"/>
    <p:sldMasterId id="2147483864" r:id="rId3"/>
    <p:sldMasterId id="2147483876" r:id="rId4"/>
    <p:sldMasterId id="2147483888" r:id="rId5"/>
    <p:sldMasterId id="2147483900" r:id="rId6"/>
    <p:sldMasterId id="2147483912" r:id="rId7"/>
    <p:sldMasterId id="2147483924" r:id="rId8"/>
  </p:sldMasterIdLst>
  <p:notesMasterIdLst>
    <p:notesMasterId r:id="rId23"/>
  </p:notesMasterIdLst>
  <p:sldIdLst>
    <p:sldId id="256" r:id="rId9"/>
    <p:sldId id="257" r:id="rId10"/>
    <p:sldId id="259" r:id="rId11"/>
    <p:sldId id="265" r:id="rId12"/>
    <p:sldId id="269" r:id="rId13"/>
    <p:sldId id="262" r:id="rId14"/>
    <p:sldId id="266" r:id="rId15"/>
    <p:sldId id="273" r:id="rId16"/>
    <p:sldId id="267" r:id="rId17"/>
    <p:sldId id="268" r:id="rId18"/>
    <p:sldId id="274" r:id="rId19"/>
    <p:sldId id="278" r:id="rId20"/>
    <p:sldId id="264" r:id="rId21"/>
    <p:sldId id="277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45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CDAB9E-6825-4FAB-BEE6-62684D1D92D3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96BC5E-4F5B-4CEC-932A-3D3415E787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5146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752475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6152" y="1267485"/>
            <a:ext cx="7235981" cy="5133316"/>
          </a:xfrm>
        </p:spPr>
        <p:txBody>
          <a:bodyPr/>
          <a:lstStyle>
            <a:lvl1pPr>
              <a:defRPr sz="11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151" y="201702"/>
            <a:ext cx="6189583" cy="949569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50469" y="236415"/>
            <a:ext cx="785301" cy="365125"/>
          </a:xfrm>
        </p:spPr>
        <p:txBody>
          <a:bodyPr/>
          <a:lstStyle>
            <a:lvl1pPr>
              <a:defRPr sz="1400"/>
            </a:lvl1pPr>
          </a:lstStyle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7" name="Group 6"/>
          <p:cNvGrpSpPr/>
          <p:nvPr/>
        </p:nvGrpSpPr>
        <p:grpSpPr>
          <a:xfrm>
            <a:off x="7467600" y="209550"/>
            <a:ext cx="657226" cy="431800"/>
            <a:chOff x="7467600" y="209550"/>
            <a:chExt cx="657226" cy="431800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7467600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7677151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7881939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838200"/>
            <a:ext cx="7467600" cy="4419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199" y="4484080"/>
            <a:ext cx="7239001" cy="762000"/>
          </a:xfrm>
        </p:spPr>
        <p:txBody>
          <a:bodyPr bIns="0"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2" y="1812927"/>
            <a:ext cx="34712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1812927"/>
            <a:ext cx="347127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16152" y="841248"/>
            <a:ext cx="3730752" cy="43891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102352" y="841248"/>
            <a:ext cx="3730752" cy="43891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1387058"/>
            <a:ext cx="3297953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2500312"/>
            <a:ext cx="3297954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16" name="Group 15"/>
          <p:cNvGrpSpPr/>
          <p:nvPr/>
        </p:nvGrpSpPr>
        <p:grpSpPr>
          <a:xfrm>
            <a:off x="4516154" y="994387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674192" y="1601512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41248"/>
            <a:ext cx="3733800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5400" y="841248"/>
            <a:ext cx="3735267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16152" y="1380744"/>
            <a:ext cx="3730752" cy="38404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5102352" y="1380743"/>
            <a:ext cx="3730752" cy="38404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Прямоугольник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Прямоугольник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Прямоугольник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Прямоугольник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Полилиния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Полилиния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Полилиния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Полилиния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Полилиния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grpSp>
        <p:nvGrpSpPr>
          <p:cNvPr id="14" name="Группа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641436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8858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395287"/>
            <a:ext cx="3008313" cy="1162050"/>
          </a:xfrm>
        </p:spPr>
        <p:txBody>
          <a:bodyPr anchor="b"/>
          <a:lstStyle>
            <a:lvl1pPr algn="l">
              <a:defRPr sz="2000" b="1">
                <a:ln>
                  <a:noFill/>
                </a:ln>
                <a:solidFill>
                  <a:srgbClr val="FF7605"/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1557337"/>
            <a:ext cx="3008313" cy="43862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914400" y="381000"/>
            <a:ext cx="4800600" cy="5943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440801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500080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1886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880492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858564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23832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725727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828308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0017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624754"/>
            <a:ext cx="5486400" cy="404446"/>
          </a:xfrm>
        </p:spPr>
        <p:txBody>
          <a:bodyPr bIns="0" anchor="b"/>
          <a:lstStyle>
            <a:lvl1pPr algn="l">
              <a:defRPr sz="2000" b="1">
                <a:ln w="12700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23975" y="381000"/>
            <a:ext cx="5867400" cy="40814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029200"/>
            <a:ext cx="4038600" cy="137160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52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38200"/>
            <a:ext cx="74676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59680" y="6553200"/>
            <a:ext cx="7162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574040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6" name="Freeform 5"/>
          <p:cNvSpPr>
            <a:spLocks/>
          </p:cNvSpPr>
          <p:nvPr/>
        </p:nvSpPr>
        <p:spPr bwMode="auto">
          <a:xfrm>
            <a:off x="8453438" y="5715000"/>
            <a:ext cx="242887" cy="431800"/>
          </a:xfrm>
          <a:custGeom>
            <a:avLst/>
            <a:gdLst/>
            <a:ahLst/>
            <a:cxnLst>
              <a:cxn ang="0">
                <a:pos x="62" y="0"/>
              </a:cxn>
              <a:cxn ang="0">
                <a:pos x="0" y="0"/>
              </a:cxn>
              <a:cxn ang="0">
                <a:pos x="89" y="136"/>
              </a:cxn>
              <a:cxn ang="0">
                <a:pos x="89" y="136"/>
              </a:cxn>
              <a:cxn ang="0">
                <a:pos x="0" y="272"/>
              </a:cxn>
              <a:cxn ang="0">
                <a:pos x="62" y="272"/>
              </a:cxn>
              <a:cxn ang="0">
                <a:pos x="153" y="136"/>
              </a:cxn>
              <a:cxn ang="0">
                <a:pos x="62" y="0"/>
              </a:cxn>
            </a:cxnLst>
            <a:rect l="0" t="0" r="r" b="b"/>
            <a:pathLst>
              <a:path w="153" h="272">
                <a:moveTo>
                  <a:pt x="62" y="0"/>
                </a:moveTo>
                <a:lnTo>
                  <a:pt x="0" y="0"/>
                </a:lnTo>
                <a:lnTo>
                  <a:pt x="89" y="136"/>
                </a:lnTo>
                <a:lnTo>
                  <a:pt x="89" y="136"/>
                </a:lnTo>
                <a:lnTo>
                  <a:pt x="0" y="272"/>
                </a:lnTo>
                <a:lnTo>
                  <a:pt x="62" y="272"/>
                </a:lnTo>
                <a:lnTo>
                  <a:pt x="153" y="136"/>
                </a:lnTo>
                <a:lnTo>
                  <a:pt x="62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198682" y="4821116"/>
            <a:ext cx="262596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  <p:txStyles>
    <p:titleStyle>
      <a:lvl1pPr algn="l" defTabSz="914400" rtl="0" eaLnBrk="1" latinLnBrk="0" hangingPunct="1">
        <a:spcBef>
          <a:spcPct val="0"/>
        </a:spcBef>
        <a:buNone/>
        <a:defRPr sz="7200" b="1" kern="1200">
          <a:ln w="12700">
            <a:solidFill>
              <a:schemeClr val="tx2"/>
            </a:solidFill>
          </a:ln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˃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/>
          <p:cNvSpPr>
            <a:spLocks noChangeAspect="1"/>
          </p:cNvSpPr>
          <p:nvPr/>
        </p:nvSpPr>
        <p:spPr>
          <a:xfrm>
            <a:off x="-69625" y="4042576"/>
            <a:ext cx="1743945" cy="1909234"/>
          </a:xfrm>
          <a:custGeom>
            <a:avLst/>
            <a:gdLst/>
            <a:ahLst/>
            <a:cxnLst/>
            <a:rect l="l" t="t" r="r" b="b"/>
            <a:pathLst>
              <a:path w="1743945" h="1909234">
                <a:moveTo>
                  <a:pt x="789328" y="0"/>
                </a:moveTo>
                <a:cubicBezTo>
                  <a:pt x="1316548" y="0"/>
                  <a:pt x="1743945" y="427397"/>
                  <a:pt x="1743945" y="954617"/>
                </a:cubicBezTo>
                <a:cubicBezTo>
                  <a:pt x="1743945" y="1481837"/>
                  <a:pt x="1316548" y="1909234"/>
                  <a:pt x="789328" y="1909234"/>
                </a:cubicBezTo>
                <a:cubicBezTo>
                  <a:pt x="461080" y="1909234"/>
                  <a:pt x="171527" y="1743562"/>
                  <a:pt x="0" y="1491086"/>
                </a:cubicBezTo>
                <a:lnTo>
                  <a:pt x="0" y="418149"/>
                </a:lnTo>
                <a:cubicBezTo>
                  <a:pt x="171527" y="165673"/>
                  <a:pt x="461080" y="0"/>
                  <a:pt x="789328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520638" y="1095310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1878729" y="28293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20637" y="5729135"/>
            <a:ext cx="1909234" cy="1193756"/>
          </a:xfrm>
          <a:custGeom>
            <a:avLst/>
            <a:gdLst/>
            <a:ahLst/>
            <a:cxnLst/>
            <a:rect l="l" t="t" r="r" b="b"/>
            <a:pathLst>
              <a:path w="1909234" h="1193756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037305"/>
                  <a:pt x="1898721" y="1117537"/>
                  <a:pt x="1877819" y="1193756"/>
                </a:cubicBezTo>
                <a:lnTo>
                  <a:pt x="31415" y="1193756"/>
                </a:lnTo>
                <a:cubicBezTo>
                  <a:pt x="10513" y="1117537"/>
                  <a:pt x="0" y="103730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-46711" y="-61709"/>
            <a:ext cx="1449107" cy="1677064"/>
          </a:xfrm>
          <a:custGeom>
            <a:avLst/>
            <a:gdLst/>
            <a:ahLst/>
            <a:cxnLst/>
            <a:rect l="l" t="t" r="r" b="b"/>
            <a:pathLst>
              <a:path w="1449107" h="1677064">
                <a:moveTo>
                  <a:pt x="0" y="0"/>
                </a:moveTo>
                <a:lnTo>
                  <a:pt x="1112019" y="0"/>
                </a:lnTo>
                <a:cubicBezTo>
                  <a:pt x="1319407" y="171874"/>
                  <a:pt x="1449107" y="432014"/>
                  <a:pt x="1449107" y="722447"/>
                </a:cubicBezTo>
                <a:cubicBezTo>
                  <a:pt x="1449107" y="1249667"/>
                  <a:pt x="1021710" y="1677064"/>
                  <a:pt x="494490" y="1677064"/>
                </a:cubicBezTo>
                <a:cubicBezTo>
                  <a:pt x="313232" y="1677064"/>
                  <a:pt x="143772" y="1626546"/>
                  <a:pt x="0" y="1537872"/>
                </a:cubicBezTo>
                <a:close/>
              </a:path>
            </a:pathLst>
          </a:custGeom>
          <a:solidFill>
            <a:schemeClr val="tx2">
              <a:lumMod val="75000"/>
              <a:alpha val="14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924113" y="-16162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0" y="66073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7497531" y="-61709"/>
            <a:ext cx="1694467" cy="1677064"/>
          </a:xfrm>
          <a:custGeom>
            <a:avLst/>
            <a:gdLst/>
            <a:ahLst/>
            <a:cxnLst/>
            <a:rect l="l" t="t" r="r" b="b"/>
            <a:pathLst>
              <a:path w="1694467" h="1677064">
                <a:moveTo>
                  <a:pt x="337088" y="0"/>
                </a:moveTo>
                <a:lnTo>
                  <a:pt x="1573463" y="0"/>
                </a:lnTo>
                <a:cubicBezTo>
                  <a:pt x="1618202" y="37449"/>
                  <a:pt x="1658454" y="79950"/>
                  <a:pt x="1694467" y="126010"/>
                </a:cubicBezTo>
                <a:lnTo>
                  <a:pt x="1694467" y="1318884"/>
                </a:lnTo>
                <a:cubicBezTo>
                  <a:pt x="1522840" y="1538397"/>
                  <a:pt x="1254922" y="1677064"/>
                  <a:pt x="954617" y="1677064"/>
                </a:cubicBezTo>
                <a:cubicBezTo>
                  <a:pt x="427397" y="1677064"/>
                  <a:pt x="0" y="1249667"/>
                  <a:pt x="0" y="722447"/>
                </a:cubicBezTo>
                <a:cubicBezTo>
                  <a:pt x="0" y="432014"/>
                  <a:pt x="129700" y="171874"/>
                  <a:pt x="33708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4" name="Oval 133"/>
          <p:cNvSpPr>
            <a:spLocks noChangeAspect="1"/>
          </p:cNvSpPr>
          <p:nvPr/>
        </p:nvSpPr>
        <p:spPr>
          <a:xfrm>
            <a:off x="6117502" y="-61708"/>
            <a:ext cx="1909234" cy="1705448"/>
          </a:xfrm>
          <a:custGeom>
            <a:avLst/>
            <a:gdLst/>
            <a:ahLst/>
            <a:cxnLst/>
            <a:rect l="l" t="t" r="r" b="b"/>
            <a:pathLst>
              <a:path w="1909234" h="1705448">
                <a:moveTo>
                  <a:pt x="371490" y="0"/>
                </a:moveTo>
                <a:lnTo>
                  <a:pt x="1537745" y="0"/>
                </a:lnTo>
                <a:cubicBezTo>
                  <a:pt x="1764760" y="171517"/>
                  <a:pt x="1909234" y="444302"/>
                  <a:pt x="1909234" y="750831"/>
                </a:cubicBezTo>
                <a:cubicBezTo>
                  <a:pt x="1909234" y="1278051"/>
                  <a:pt x="1481837" y="1705448"/>
                  <a:pt x="954617" y="1705448"/>
                </a:cubicBezTo>
                <a:cubicBezTo>
                  <a:pt x="427397" y="1705448"/>
                  <a:pt x="0" y="1278051"/>
                  <a:pt x="0" y="750831"/>
                </a:cubicBezTo>
                <a:cubicBezTo>
                  <a:pt x="0" y="444302"/>
                  <a:pt x="144474" y="171517"/>
                  <a:pt x="37149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5" name="Oval 134"/>
          <p:cNvSpPr>
            <a:spLocks noChangeAspect="1"/>
          </p:cNvSpPr>
          <p:nvPr/>
        </p:nvSpPr>
        <p:spPr>
          <a:xfrm>
            <a:off x="7494454" y="1095309"/>
            <a:ext cx="1697544" cy="1909234"/>
          </a:xfrm>
          <a:custGeom>
            <a:avLst/>
            <a:gdLst/>
            <a:ahLst/>
            <a:cxnLst/>
            <a:rect l="l" t="t" r="r" b="b"/>
            <a:pathLst>
              <a:path w="1697544" h="1909234">
                <a:moveTo>
                  <a:pt x="954617" y="0"/>
                </a:moveTo>
                <a:cubicBezTo>
                  <a:pt x="1256666" y="0"/>
                  <a:pt x="1525952" y="140283"/>
                  <a:pt x="1697544" y="361910"/>
                </a:cubicBezTo>
                <a:lnTo>
                  <a:pt x="1697544" y="1547324"/>
                </a:lnTo>
                <a:cubicBezTo>
                  <a:pt x="1525952" y="1768951"/>
                  <a:pt x="1256666" y="1909234"/>
                  <a:pt x="954617" y="1909234"/>
                </a:cubicBezTo>
                <a:cubicBezTo>
                  <a:pt x="427397" y="1909234"/>
                  <a:pt x="0" y="1481837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8056674" y="5140346"/>
            <a:ext cx="1137194" cy="1759729"/>
          </a:xfrm>
          <a:custGeom>
            <a:avLst/>
            <a:gdLst/>
            <a:ahLst/>
            <a:cxnLst/>
            <a:rect l="l" t="t" r="r" b="b"/>
            <a:pathLst>
              <a:path w="1137194" h="1759729">
                <a:moveTo>
                  <a:pt x="954617" y="0"/>
                </a:moveTo>
                <a:cubicBezTo>
                  <a:pt x="1017088" y="0"/>
                  <a:pt x="1078157" y="6001"/>
                  <a:pt x="1137194" y="17897"/>
                </a:cubicBezTo>
                <a:lnTo>
                  <a:pt x="1137194" y="1759729"/>
                </a:lnTo>
                <a:lnTo>
                  <a:pt x="443151" y="1759729"/>
                </a:lnTo>
                <a:cubicBezTo>
                  <a:pt x="176544" y="1591075"/>
                  <a:pt x="0" y="1293463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7" name="Oval 136"/>
          <p:cNvSpPr>
            <a:spLocks noChangeAspect="1"/>
          </p:cNvSpPr>
          <p:nvPr/>
        </p:nvSpPr>
        <p:spPr>
          <a:xfrm>
            <a:off x="6661711" y="4362912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8" name="Oval 137"/>
          <p:cNvSpPr>
            <a:spLocks noChangeAspect="1"/>
          </p:cNvSpPr>
          <p:nvPr/>
        </p:nvSpPr>
        <p:spPr>
          <a:xfrm>
            <a:off x="-69625" y="4948766"/>
            <a:ext cx="1353860" cy="1909234"/>
          </a:xfrm>
          <a:custGeom>
            <a:avLst/>
            <a:gdLst/>
            <a:ahLst/>
            <a:cxnLst/>
            <a:rect l="l" t="t" r="r" b="b"/>
            <a:pathLst>
              <a:path w="1353860" h="1909234">
                <a:moveTo>
                  <a:pt x="399243" y="0"/>
                </a:moveTo>
                <a:cubicBezTo>
                  <a:pt x="926463" y="0"/>
                  <a:pt x="1353860" y="427397"/>
                  <a:pt x="1353860" y="954617"/>
                </a:cubicBezTo>
                <a:cubicBezTo>
                  <a:pt x="1353860" y="1481837"/>
                  <a:pt x="926463" y="1909234"/>
                  <a:pt x="399243" y="1909234"/>
                </a:cubicBezTo>
                <a:cubicBezTo>
                  <a:pt x="256544" y="1909234"/>
                  <a:pt x="121158" y="1877924"/>
                  <a:pt x="0" y="1820890"/>
                </a:cubicBezTo>
                <a:lnTo>
                  <a:pt x="0" y="88345"/>
                </a:lnTo>
                <a:cubicBezTo>
                  <a:pt x="121158" y="31311"/>
                  <a:pt x="256544" y="0"/>
                  <a:pt x="399243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9" name="Oval 138"/>
          <p:cNvSpPr>
            <a:spLocks noChangeAspect="1"/>
          </p:cNvSpPr>
          <p:nvPr/>
        </p:nvSpPr>
        <p:spPr>
          <a:xfrm>
            <a:off x="708471" y="479033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0" name="Oval 139"/>
          <p:cNvSpPr>
            <a:spLocks noChangeAspect="1"/>
          </p:cNvSpPr>
          <p:nvPr/>
        </p:nvSpPr>
        <p:spPr>
          <a:xfrm>
            <a:off x="6117503" y="78398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6459053" y="514034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8398204" y="597861"/>
            <a:ext cx="793794" cy="1252918"/>
          </a:xfrm>
          <a:custGeom>
            <a:avLst/>
            <a:gdLst/>
            <a:ahLst/>
            <a:cxnLst/>
            <a:rect l="l" t="t" r="r" b="b"/>
            <a:pathLst>
              <a:path w="793794" h="1252918">
                <a:moveTo>
                  <a:pt x="626459" y="0"/>
                </a:moveTo>
                <a:cubicBezTo>
                  <a:pt x="684682" y="0"/>
                  <a:pt x="741049" y="7943"/>
                  <a:pt x="793794" y="25480"/>
                </a:cubicBezTo>
                <a:lnTo>
                  <a:pt x="793794" y="1227438"/>
                </a:lnTo>
                <a:cubicBezTo>
                  <a:pt x="741049" y="1244975"/>
                  <a:pt x="684682" y="1252918"/>
                  <a:pt x="626459" y="1252918"/>
                </a:cubicBezTo>
                <a:cubicBezTo>
                  <a:pt x="280475" y="1252918"/>
                  <a:pt x="0" y="972443"/>
                  <a:pt x="0" y="626459"/>
                </a:cubicBezTo>
                <a:cubicBezTo>
                  <a:pt x="0" y="280475"/>
                  <a:pt x="280475" y="0"/>
                  <a:pt x="626459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6350100" y="206512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6872127" y="1450645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7219068" y="2049927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7749416" y="2661634"/>
            <a:ext cx="721308" cy="72130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3" name="Oval 122"/>
          <p:cNvSpPr>
            <a:spLocks noChangeAspect="1"/>
          </p:cNvSpPr>
          <p:nvPr/>
        </p:nvSpPr>
        <p:spPr>
          <a:xfrm>
            <a:off x="685054" y="-100976"/>
            <a:ext cx="1193676" cy="697815"/>
          </a:xfrm>
          <a:custGeom>
            <a:avLst/>
            <a:gdLst/>
            <a:ahLst/>
            <a:cxnLst/>
            <a:rect l="l" t="t" r="r" b="b"/>
            <a:pathLst>
              <a:path w="1193676" h="697815">
                <a:moveTo>
                  <a:pt x="10179" y="0"/>
                </a:moveTo>
                <a:lnTo>
                  <a:pt x="1183497" y="0"/>
                </a:lnTo>
                <a:cubicBezTo>
                  <a:pt x="1190746" y="32633"/>
                  <a:pt x="1193676" y="66463"/>
                  <a:pt x="1193676" y="100977"/>
                </a:cubicBezTo>
                <a:cubicBezTo>
                  <a:pt x="1193676" y="430602"/>
                  <a:pt x="926463" y="697815"/>
                  <a:pt x="596838" y="697815"/>
                </a:cubicBezTo>
                <a:cubicBezTo>
                  <a:pt x="267213" y="697815"/>
                  <a:pt x="0" y="430602"/>
                  <a:pt x="0" y="100977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4" name="Oval 123"/>
          <p:cNvSpPr>
            <a:spLocks noChangeAspect="1"/>
          </p:cNvSpPr>
          <p:nvPr/>
        </p:nvSpPr>
        <p:spPr>
          <a:xfrm>
            <a:off x="1502638" y="-100976"/>
            <a:ext cx="1029028" cy="459889"/>
          </a:xfrm>
          <a:custGeom>
            <a:avLst/>
            <a:gdLst/>
            <a:ahLst/>
            <a:cxnLst/>
            <a:rect l="l" t="t" r="r" b="b"/>
            <a:pathLst>
              <a:path w="1029028" h="459889">
                <a:moveTo>
                  <a:pt x="0" y="0"/>
                </a:moveTo>
                <a:lnTo>
                  <a:pt x="1029028" y="0"/>
                </a:lnTo>
                <a:cubicBezTo>
                  <a:pt x="1001386" y="259074"/>
                  <a:pt x="781401" y="459889"/>
                  <a:pt x="514514" y="459889"/>
                </a:cubicBezTo>
                <a:cubicBezTo>
                  <a:pt x="247627" y="459889"/>
                  <a:pt x="27642" y="259074"/>
                  <a:pt x="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5" name="Oval 124"/>
          <p:cNvSpPr>
            <a:spLocks noChangeAspect="1"/>
          </p:cNvSpPr>
          <p:nvPr/>
        </p:nvSpPr>
        <p:spPr>
          <a:xfrm>
            <a:off x="-69624" y="-100976"/>
            <a:ext cx="590263" cy="612289"/>
          </a:xfrm>
          <a:custGeom>
            <a:avLst/>
            <a:gdLst/>
            <a:ahLst/>
            <a:cxnLst/>
            <a:rect l="l" t="t" r="r" b="b"/>
            <a:pathLst>
              <a:path w="590263" h="612289">
                <a:moveTo>
                  <a:pt x="0" y="0"/>
                </a:moveTo>
                <a:lnTo>
                  <a:pt x="581024" y="0"/>
                </a:lnTo>
                <a:cubicBezTo>
                  <a:pt x="587493" y="29611"/>
                  <a:pt x="590263" y="60308"/>
                  <a:pt x="590263" y="91651"/>
                </a:cubicBezTo>
                <a:cubicBezTo>
                  <a:pt x="590263" y="379191"/>
                  <a:pt x="357165" y="612289"/>
                  <a:pt x="69625" y="612289"/>
                </a:cubicBezTo>
                <a:lnTo>
                  <a:pt x="0" y="605270"/>
                </a:ln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277432" y="4321783"/>
            <a:ext cx="1396887" cy="1396887"/>
          </a:xfrm>
          <a:prstGeom prst="ellipse">
            <a:avLst/>
          </a:pr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5792131" y="6489965"/>
            <a:ext cx="1115939" cy="443769"/>
          </a:xfrm>
          <a:custGeom>
            <a:avLst/>
            <a:gdLst/>
            <a:ahLst/>
            <a:cxnLst/>
            <a:rect l="l" t="t" r="r" b="b"/>
            <a:pathLst>
              <a:path w="1115939" h="443769">
                <a:moveTo>
                  <a:pt x="557969" y="0"/>
                </a:moveTo>
                <a:cubicBezTo>
                  <a:pt x="830120" y="0"/>
                  <a:pt x="1058049" y="189335"/>
                  <a:pt x="1115939" y="443769"/>
                </a:cubicBezTo>
                <a:lnTo>
                  <a:pt x="0" y="443769"/>
                </a:lnTo>
                <a:cubicBezTo>
                  <a:pt x="57889" y="189335"/>
                  <a:pt x="285818" y="0"/>
                  <a:pt x="55796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8" name="Oval 127"/>
          <p:cNvSpPr>
            <a:spLocks noChangeAspect="1"/>
          </p:cNvSpPr>
          <p:nvPr/>
        </p:nvSpPr>
        <p:spPr>
          <a:xfrm>
            <a:off x="6127999" y="6408840"/>
            <a:ext cx="1237019" cy="524894"/>
          </a:xfrm>
          <a:custGeom>
            <a:avLst/>
            <a:gdLst/>
            <a:ahLst/>
            <a:cxnLst/>
            <a:rect l="l" t="t" r="r" b="b"/>
            <a:pathLst>
              <a:path w="1237019" h="524894">
                <a:moveTo>
                  <a:pt x="618509" y="0"/>
                </a:moveTo>
                <a:cubicBezTo>
                  <a:pt x="930325" y="0"/>
                  <a:pt x="1189147" y="226891"/>
                  <a:pt x="1237019" y="524894"/>
                </a:cubicBezTo>
                <a:lnTo>
                  <a:pt x="0" y="524894"/>
                </a:lnTo>
                <a:cubicBezTo>
                  <a:pt x="47872" y="226891"/>
                  <a:pt x="306694" y="0"/>
                  <a:pt x="61850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9" name="Oval 128"/>
          <p:cNvSpPr>
            <a:spLocks noChangeAspect="1"/>
          </p:cNvSpPr>
          <p:nvPr/>
        </p:nvSpPr>
        <p:spPr>
          <a:xfrm>
            <a:off x="7577655" y="6408841"/>
            <a:ext cx="1211408" cy="524893"/>
          </a:xfrm>
          <a:custGeom>
            <a:avLst/>
            <a:gdLst/>
            <a:ahLst/>
            <a:cxnLst/>
            <a:rect l="l" t="t" r="r" b="b"/>
            <a:pathLst>
              <a:path w="1211408" h="524893">
                <a:moveTo>
                  <a:pt x="605704" y="0"/>
                </a:moveTo>
                <a:cubicBezTo>
                  <a:pt x="914574" y="0"/>
                  <a:pt x="1170243" y="227782"/>
                  <a:pt x="1211408" y="524893"/>
                </a:cubicBezTo>
                <a:lnTo>
                  <a:pt x="0" y="524893"/>
                </a:lnTo>
                <a:cubicBezTo>
                  <a:pt x="41165" y="227782"/>
                  <a:pt x="296834" y="0"/>
                  <a:pt x="605704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11073" y="4941986"/>
            <a:ext cx="611230" cy="61123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-69625" y="6172569"/>
            <a:ext cx="778097" cy="750322"/>
          </a:xfrm>
          <a:custGeom>
            <a:avLst/>
            <a:gdLst/>
            <a:ahLst/>
            <a:cxnLst/>
            <a:rect l="l" t="t" r="r" b="b"/>
            <a:pathLst>
              <a:path w="778097" h="750322">
                <a:moveTo>
                  <a:pt x="261411" y="0"/>
                </a:moveTo>
                <a:cubicBezTo>
                  <a:pt x="546769" y="0"/>
                  <a:pt x="778097" y="231328"/>
                  <a:pt x="778097" y="516686"/>
                </a:cubicBezTo>
                <a:cubicBezTo>
                  <a:pt x="778097" y="601179"/>
                  <a:pt x="757816" y="680934"/>
                  <a:pt x="719843" y="750322"/>
                </a:cubicBezTo>
                <a:lnTo>
                  <a:pt x="0" y="750322"/>
                </a:lnTo>
                <a:lnTo>
                  <a:pt x="0" y="73330"/>
                </a:lnTo>
                <a:cubicBezTo>
                  <a:pt x="75863" y="26083"/>
                  <a:pt x="165591" y="0"/>
                  <a:pt x="26141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-69625" y="5158575"/>
            <a:ext cx="563524" cy="897560"/>
          </a:xfrm>
          <a:custGeom>
            <a:avLst/>
            <a:gdLst/>
            <a:ahLst/>
            <a:cxnLst/>
            <a:rect l="l" t="t" r="r" b="b"/>
            <a:pathLst>
              <a:path w="563524" h="897560">
                <a:moveTo>
                  <a:pt x="114744" y="0"/>
                </a:moveTo>
                <a:cubicBezTo>
                  <a:pt x="362598" y="0"/>
                  <a:pt x="563524" y="200926"/>
                  <a:pt x="563524" y="448780"/>
                </a:cubicBezTo>
                <a:cubicBezTo>
                  <a:pt x="563524" y="696634"/>
                  <a:pt x="362598" y="897560"/>
                  <a:pt x="114744" y="897560"/>
                </a:cubicBezTo>
                <a:cubicBezTo>
                  <a:pt x="74918" y="897560"/>
                  <a:pt x="36304" y="892373"/>
                  <a:pt x="0" y="880900"/>
                </a:cubicBezTo>
                <a:lnTo>
                  <a:pt x="0" y="16661"/>
                </a:lnTo>
                <a:cubicBezTo>
                  <a:pt x="36304" y="5188"/>
                  <a:pt x="74918" y="0"/>
                  <a:pt x="11474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-25758" y="482386"/>
            <a:ext cx="598416" cy="905704"/>
          </a:xfrm>
          <a:custGeom>
            <a:avLst/>
            <a:gdLst/>
            <a:ahLst/>
            <a:cxnLst/>
            <a:rect l="l" t="t" r="r" b="b"/>
            <a:pathLst>
              <a:path w="598416" h="905704">
                <a:moveTo>
                  <a:pt x="145564" y="0"/>
                </a:moveTo>
                <a:cubicBezTo>
                  <a:pt x="395667" y="0"/>
                  <a:pt x="598416" y="202749"/>
                  <a:pt x="598416" y="452852"/>
                </a:cubicBezTo>
                <a:cubicBezTo>
                  <a:pt x="598416" y="702955"/>
                  <a:pt x="395667" y="905704"/>
                  <a:pt x="145564" y="905704"/>
                </a:cubicBezTo>
                <a:cubicBezTo>
                  <a:pt x="94398" y="905704"/>
                  <a:pt x="45214" y="897218"/>
                  <a:pt x="0" y="879648"/>
                </a:cubicBezTo>
                <a:lnTo>
                  <a:pt x="0" y="26056"/>
                </a:lnTo>
                <a:cubicBezTo>
                  <a:pt x="45214" y="8486"/>
                  <a:pt x="94398" y="0"/>
                  <a:pt x="14556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474208" y="836793"/>
            <a:ext cx="910817" cy="91081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319223" y="1452260"/>
            <a:ext cx="772993" cy="77299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371257" y="1886983"/>
            <a:ext cx="610366" cy="610366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154676" y="1919682"/>
            <a:ext cx="521764" cy="52176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7302517" y="-61709"/>
            <a:ext cx="910818" cy="750833"/>
          </a:xfrm>
          <a:custGeom>
            <a:avLst/>
            <a:gdLst/>
            <a:ahLst/>
            <a:cxnLst/>
            <a:rect l="l" t="t" r="r" b="b"/>
            <a:pathLst>
              <a:path w="910818" h="750833">
                <a:moveTo>
                  <a:pt x="111441" y="0"/>
                </a:moveTo>
                <a:lnTo>
                  <a:pt x="799378" y="0"/>
                </a:lnTo>
                <a:cubicBezTo>
                  <a:pt x="869408" y="78400"/>
                  <a:pt x="910818" y="182076"/>
                  <a:pt x="910818" y="295424"/>
                </a:cubicBezTo>
                <a:cubicBezTo>
                  <a:pt x="910818" y="546939"/>
                  <a:pt x="706924" y="750833"/>
                  <a:pt x="455409" y="750833"/>
                </a:cubicBezTo>
                <a:cubicBezTo>
                  <a:pt x="203894" y="750833"/>
                  <a:pt x="0" y="546939"/>
                  <a:pt x="0" y="295424"/>
                </a:cubicBezTo>
                <a:cubicBezTo>
                  <a:pt x="0" y="182076"/>
                  <a:pt x="41410" y="78400"/>
                  <a:pt x="11144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8718124" y="-61709"/>
            <a:ext cx="473874" cy="613011"/>
          </a:xfrm>
          <a:custGeom>
            <a:avLst/>
            <a:gdLst/>
            <a:ahLst/>
            <a:cxnLst/>
            <a:rect l="l" t="t" r="r" b="b"/>
            <a:pathLst>
              <a:path w="473874" h="613011">
                <a:moveTo>
                  <a:pt x="29684" y="0"/>
                </a:moveTo>
                <a:lnTo>
                  <a:pt x="473874" y="0"/>
                </a:lnTo>
                <a:lnTo>
                  <a:pt x="473874" y="611150"/>
                </a:lnTo>
                <a:cubicBezTo>
                  <a:pt x="467789" y="612887"/>
                  <a:pt x="461614" y="613011"/>
                  <a:pt x="455409" y="613011"/>
                </a:cubicBezTo>
                <a:cubicBezTo>
                  <a:pt x="203894" y="613011"/>
                  <a:pt x="0" y="409117"/>
                  <a:pt x="0" y="157602"/>
                </a:cubicBezTo>
                <a:cubicBezTo>
                  <a:pt x="0" y="101995"/>
                  <a:pt x="9966" y="48716"/>
                  <a:pt x="2968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7748238" y="282933"/>
            <a:ext cx="1128521" cy="1128521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8914718" y="749603"/>
            <a:ext cx="277280" cy="907992"/>
          </a:xfrm>
          <a:custGeom>
            <a:avLst/>
            <a:gdLst/>
            <a:ahLst/>
            <a:cxnLst/>
            <a:rect l="l" t="t" r="r" b="b"/>
            <a:pathLst>
              <a:path w="277280" h="907992">
                <a:moveTo>
                  <a:pt x="277280" y="0"/>
                </a:moveTo>
                <a:lnTo>
                  <a:pt x="277280" y="907992"/>
                </a:lnTo>
                <a:cubicBezTo>
                  <a:pt x="112021" y="824131"/>
                  <a:pt x="0" y="652146"/>
                  <a:pt x="0" y="453996"/>
                </a:cubicBezTo>
                <a:cubicBezTo>
                  <a:pt x="0" y="255847"/>
                  <a:pt x="112021" y="83861"/>
                  <a:pt x="27728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7590871" y="728498"/>
            <a:ext cx="969734" cy="9697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7470041" y="1326476"/>
            <a:ext cx="608190" cy="60819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7629941" y="5611427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6972882" y="5242254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7494454" y="4928166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8229034" y="5666511"/>
            <a:ext cx="605634" cy="6056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>
            <a:off x="8078231" y="4097842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6" name="Oval 115"/>
          <p:cNvSpPr>
            <a:spLocks noChangeAspect="1"/>
          </p:cNvSpPr>
          <p:nvPr/>
        </p:nvSpPr>
        <p:spPr>
          <a:xfrm>
            <a:off x="8411816" y="5057878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8688590" y="4790335"/>
            <a:ext cx="503408" cy="553550"/>
          </a:xfrm>
          <a:custGeom>
            <a:avLst/>
            <a:gdLst/>
            <a:ahLst/>
            <a:cxnLst/>
            <a:rect l="l" t="t" r="r" b="b"/>
            <a:pathLst>
              <a:path w="503408" h="553550">
                <a:moveTo>
                  <a:pt x="276775" y="0"/>
                </a:moveTo>
                <a:cubicBezTo>
                  <a:pt x="370698" y="0"/>
                  <a:pt x="453694" y="46784"/>
                  <a:pt x="503408" y="118545"/>
                </a:cubicBezTo>
                <a:lnTo>
                  <a:pt x="503408" y="435005"/>
                </a:lnTo>
                <a:cubicBezTo>
                  <a:pt x="453694" y="506767"/>
                  <a:pt x="370698" y="553550"/>
                  <a:pt x="276775" y="553550"/>
                </a:cubicBezTo>
                <a:cubicBezTo>
                  <a:pt x="123916" y="553550"/>
                  <a:pt x="0" y="429634"/>
                  <a:pt x="0" y="276775"/>
                </a:cubicBezTo>
                <a:cubicBezTo>
                  <a:pt x="0" y="123916"/>
                  <a:pt x="123916" y="0"/>
                  <a:pt x="27677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1583172" y="5454223"/>
            <a:ext cx="1909234" cy="1468668"/>
          </a:xfrm>
          <a:custGeom>
            <a:avLst/>
            <a:gdLst/>
            <a:ahLst/>
            <a:cxnLst/>
            <a:rect l="l" t="t" r="r" b="b"/>
            <a:pathLst>
              <a:path w="1909234" h="1468668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144075"/>
                  <a:pt x="1854043" y="1320642"/>
                  <a:pt x="1758159" y="1468668"/>
                </a:cubicBezTo>
                <a:lnTo>
                  <a:pt x="151075" y="1468668"/>
                </a:lnTo>
                <a:cubicBezTo>
                  <a:pt x="55192" y="1320642"/>
                  <a:pt x="0" y="114407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8570944" y="3382942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8398204" y="35360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8608408" y="36884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154676" y="2698928"/>
            <a:ext cx="467627" cy="46762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474208" y="3166555"/>
            <a:ext cx="458770" cy="45877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270258" y="3382942"/>
            <a:ext cx="352045" cy="3520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-86601" y="2581479"/>
            <a:ext cx="1360441" cy="1909234"/>
          </a:xfrm>
          <a:custGeom>
            <a:avLst/>
            <a:gdLst/>
            <a:ahLst/>
            <a:cxnLst/>
            <a:rect l="l" t="t" r="r" b="b"/>
            <a:pathLst>
              <a:path w="1360441" h="1909234">
                <a:moveTo>
                  <a:pt x="405824" y="0"/>
                </a:moveTo>
                <a:cubicBezTo>
                  <a:pt x="933044" y="0"/>
                  <a:pt x="1360441" y="427397"/>
                  <a:pt x="1360441" y="954617"/>
                </a:cubicBezTo>
                <a:cubicBezTo>
                  <a:pt x="1360441" y="1481837"/>
                  <a:pt x="933044" y="1909234"/>
                  <a:pt x="405824" y="1909234"/>
                </a:cubicBezTo>
                <a:cubicBezTo>
                  <a:pt x="260527" y="1909234"/>
                  <a:pt x="122812" y="1876773"/>
                  <a:pt x="0" y="1817719"/>
                </a:cubicBezTo>
                <a:lnTo>
                  <a:pt x="0" y="91515"/>
                </a:lnTo>
                <a:cubicBezTo>
                  <a:pt x="122812" y="32461"/>
                  <a:pt x="260527" y="0"/>
                  <a:pt x="405824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6173123" y="2395416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90615-AEA9-401A-8A27-98B3EA6C91D4}" type="datetimeFigureOut">
              <a:rPr lang="ru-RU" smtClean="0"/>
              <a:t>15.04.2021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0C08D-5842-4F90-A1A9-DF237ED64BD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1097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15616" y="437585"/>
            <a:ext cx="74952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Муниципальное автономное общеобразовательное учреждение </a:t>
            </a:r>
          </a:p>
          <a:p>
            <a:pPr algn="ctr"/>
            <a:r>
              <a:rPr lang="ru-RU" dirty="0">
                <a:solidFill>
                  <a:srgbClr val="C00000"/>
                </a:solidFill>
              </a:rPr>
              <a:t>"Средняя общеобразовательная школа 133" г. </a:t>
            </a:r>
            <a:r>
              <a:rPr lang="ru-RU" dirty="0" smtClean="0">
                <a:solidFill>
                  <a:srgbClr val="C00000"/>
                </a:solidFill>
              </a:rPr>
              <a:t>Перми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2132109"/>
            <a:ext cx="8071345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  РАМИРЕСА  ДО  МОРИА</a:t>
            </a:r>
          </a:p>
          <a:p>
            <a:pPr algn="ctr"/>
            <a:r>
              <a:rPr lang="ru-RU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ОТ  КАНТАТЫ  ДО  ШЛЯГЕРА</a:t>
            </a:r>
            <a:endParaRPr lang="ru-RU" sz="4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55976" y="407707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Выполнила: Никитина Татьяна</a:t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dirty="0">
                <a:solidFill>
                  <a:srgbClr val="C00000"/>
                </a:solidFill>
              </a:rPr>
              <a:t>ученица </a:t>
            </a:r>
            <a:r>
              <a:rPr lang="ru-RU" dirty="0" smtClean="0">
                <a:solidFill>
                  <a:srgbClr val="C00000"/>
                </a:solidFill>
              </a:rPr>
              <a:t>9 «Б» </a:t>
            </a:r>
            <a:r>
              <a:rPr lang="ru-RU" dirty="0">
                <a:solidFill>
                  <a:srgbClr val="C00000"/>
                </a:solidFill>
              </a:rPr>
              <a:t>класса 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Руководитель</a:t>
            </a:r>
            <a:r>
              <a:rPr lang="ru-RU" dirty="0">
                <a:solidFill>
                  <a:srgbClr val="C00000"/>
                </a:solidFill>
              </a:rPr>
              <a:t>: Новик Надежда Георгиевна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779912" y="6093296"/>
            <a:ext cx="1500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Пермь, </a:t>
            </a:r>
            <a:r>
              <a:rPr lang="ru-RU" dirty="0" smtClean="0">
                <a:solidFill>
                  <a:srgbClr val="C00000"/>
                </a:solidFill>
              </a:rPr>
              <a:t>2021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89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32656"/>
            <a:ext cx="4126685" cy="414286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9512" y="476672"/>
            <a:ext cx="453650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2">
                    <a:lumMod val="95000"/>
                    <a:lumOff val="5000"/>
                  </a:schemeClr>
                </a:solidFill>
              </a:rPr>
              <a:t>С 1974 по 2009 год, </a:t>
            </a:r>
          </a:p>
          <a:p>
            <a:pPr algn="ctr"/>
            <a:r>
              <a:rPr lang="ru-RU" sz="3200" dirty="0" smtClean="0">
                <a:solidFill>
                  <a:schemeClr val="accent2">
                    <a:lumMod val="95000"/>
                    <a:lumOff val="5000"/>
                  </a:schemeClr>
                </a:solidFill>
              </a:rPr>
              <a:t>целых </a:t>
            </a:r>
            <a:r>
              <a:rPr lang="ru-RU" sz="32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35 </a:t>
            </a:r>
            <a:r>
              <a:rPr lang="ru-RU" sz="3200" dirty="0" smtClean="0">
                <a:solidFill>
                  <a:schemeClr val="accent2">
                    <a:lumMod val="95000"/>
                    <a:lumOff val="5000"/>
                  </a:schemeClr>
                </a:solidFill>
              </a:rPr>
              <a:t>лет, </a:t>
            </a:r>
          </a:p>
          <a:p>
            <a:pPr algn="ctr"/>
            <a:r>
              <a:rPr lang="ru-RU" sz="3200" dirty="0" smtClean="0">
                <a:solidFill>
                  <a:schemeClr val="accent2">
                    <a:lumMod val="95000"/>
                    <a:lumOff val="5000"/>
                  </a:schemeClr>
                </a:solidFill>
              </a:rPr>
              <a:t>композиция «Жаворонок</a:t>
            </a:r>
            <a:r>
              <a:rPr lang="ru-RU" sz="3200" dirty="0">
                <a:solidFill>
                  <a:schemeClr val="accent2">
                    <a:lumMod val="95000"/>
                    <a:lumOff val="5000"/>
                  </a:schemeClr>
                </a:solidFill>
              </a:rPr>
              <a:t>» в исполнении оркестра Поля </a:t>
            </a:r>
            <a:r>
              <a:rPr lang="ru-RU" sz="3200" dirty="0" smtClean="0">
                <a:solidFill>
                  <a:schemeClr val="accent2">
                    <a:lumMod val="95000"/>
                    <a:lumOff val="5000"/>
                  </a:schemeClr>
                </a:solidFill>
              </a:rPr>
              <a:t>Мориа была заставкой телепередачи </a:t>
            </a:r>
          </a:p>
          <a:p>
            <a:pPr algn="ctr"/>
            <a:r>
              <a:rPr lang="ru-RU" sz="3200" dirty="0" smtClean="0">
                <a:solidFill>
                  <a:schemeClr val="accent2">
                    <a:lumMod val="95000"/>
                    <a:lumOff val="5000"/>
                  </a:schemeClr>
                </a:solidFill>
              </a:rPr>
              <a:t>«В мире животных»</a:t>
            </a:r>
            <a:endParaRPr lang="ru-RU" sz="3200" dirty="0">
              <a:solidFill>
                <a:schemeClr val="accent2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64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Жаворонок Поль Мориа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126" t="2499" r="4687"/>
          <a:stretch/>
        </p:blipFill>
        <p:spPr>
          <a:xfrm>
            <a:off x="467544" y="31229"/>
            <a:ext cx="8279902" cy="656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7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39394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67640"/>
            <a:ext cx="4320480" cy="655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3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89189" y="6386641"/>
            <a:ext cx="41643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/>
              <a:t>исполняют  Новик </a:t>
            </a:r>
            <a:r>
              <a:rPr lang="ru-RU" sz="1200" dirty="0"/>
              <a:t>Надежда Георгиевна и Никитина Татьяна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06823" y="587727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/>
              <a:t>КАРНАВАЛ</a:t>
            </a:r>
            <a:endParaRPr lang="ru-RU" b="1" dirty="0"/>
          </a:p>
        </p:txBody>
      </p:sp>
      <p:pic>
        <p:nvPicPr>
          <p:cNvPr id="2" name="карнавал ДШИ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477" t="14322" r="-477" b="11719"/>
          <a:stretch/>
        </p:blipFill>
        <p:spPr>
          <a:xfrm>
            <a:off x="142458" y="404664"/>
            <a:ext cx="8827572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71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1869" y="980728"/>
            <a:ext cx="70567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Вывод</a:t>
            </a:r>
            <a:r>
              <a:rPr lang="en-US" b="1" dirty="0" smtClean="0"/>
              <a:t>:</a:t>
            </a:r>
            <a:endParaRPr lang="ru-RU" b="1" dirty="0" smtClean="0"/>
          </a:p>
          <a:p>
            <a:endParaRPr lang="ru-RU" dirty="0"/>
          </a:p>
          <a:p>
            <a:r>
              <a:rPr lang="ru-RU" dirty="0" smtClean="0"/>
              <a:t>	Знакомство </a:t>
            </a:r>
            <a:r>
              <a:rPr lang="ru-RU" dirty="0"/>
              <a:t>и изучение </a:t>
            </a:r>
            <a:r>
              <a:rPr lang="ru-RU" dirty="0" smtClean="0"/>
              <a:t>материала</a:t>
            </a:r>
            <a:r>
              <a:rPr lang="ru-RU" dirty="0"/>
              <a:t>, </a:t>
            </a:r>
            <a:r>
              <a:rPr lang="ru-RU" dirty="0" smtClean="0"/>
              <a:t>прослушивание </a:t>
            </a:r>
            <a:r>
              <a:rPr lang="ru-RU" dirty="0"/>
              <a:t>записей, </a:t>
            </a:r>
            <a:r>
              <a:rPr lang="ru-RU" dirty="0" smtClean="0"/>
              <a:t> исследований </a:t>
            </a:r>
            <a:r>
              <a:rPr lang="ru-RU" dirty="0"/>
              <a:t>произведений </a:t>
            </a:r>
            <a:r>
              <a:rPr lang="ru-RU" dirty="0" smtClean="0"/>
              <a:t>«</a:t>
            </a:r>
            <a:r>
              <a:rPr lang="ru-RU" dirty="0"/>
              <a:t>Паломничество</a:t>
            </a:r>
            <a:r>
              <a:rPr lang="ru-RU" dirty="0" smtClean="0"/>
              <a:t>»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Ариэля Рамиреса</a:t>
            </a:r>
            <a:r>
              <a:rPr lang="ru-RU" dirty="0" smtClean="0"/>
              <a:t> </a:t>
            </a:r>
            <a:r>
              <a:rPr lang="ru-RU" dirty="0"/>
              <a:t>и «Жаворонок</a:t>
            </a:r>
            <a:r>
              <a:rPr lang="ru-RU" dirty="0" smtClean="0"/>
              <a:t>» Поля Мория </a:t>
            </a:r>
          </a:p>
          <a:p>
            <a:r>
              <a:rPr lang="ru-RU" dirty="0" smtClean="0"/>
              <a:t>способствовало </a:t>
            </a:r>
            <a:r>
              <a:rPr lang="ru-RU" dirty="0"/>
              <a:t>глубокому пониманию и пробудило большой интерес к исполнению композиции «Карнавал» в 4 руки.</a:t>
            </a:r>
          </a:p>
          <a:p>
            <a:r>
              <a:rPr lang="ru-RU" b="1" dirty="0"/>
              <a:t> </a:t>
            </a:r>
            <a:endParaRPr lang="ru-RU" dirty="0"/>
          </a:p>
          <a:p>
            <a:r>
              <a:rPr lang="ru-RU" b="1" dirty="0" smtClean="0"/>
              <a:t>Результат</a:t>
            </a:r>
            <a:r>
              <a:rPr lang="en-US" b="1" dirty="0" smtClean="0"/>
              <a:t>:</a:t>
            </a:r>
            <a:endParaRPr lang="ru-RU" b="1" dirty="0" smtClean="0"/>
          </a:p>
          <a:p>
            <a:endParaRPr lang="ru-RU" dirty="0"/>
          </a:p>
          <a:p>
            <a:r>
              <a:rPr lang="ru-RU" dirty="0" smtClean="0"/>
              <a:t>	Композиция </a:t>
            </a:r>
            <a:r>
              <a:rPr lang="ru-RU" dirty="0"/>
              <a:t>«Карнавал» была мною </a:t>
            </a:r>
            <a:r>
              <a:rPr lang="ru-RU" dirty="0" smtClean="0"/>
              <a:t>исполнена</a:t>
            </a:r>
          </a:p>
          <a:p>
            <a:endParaRPr lang="ru-RU" dirty="0"/>
          </a:p>
          <a:p>
            <a:r>
              <a:rPr lang="ru-RU" dirty="0"/>
              <a:t>- </a:t>
            </a:r>
            <a:r>
              <a:rPr lang="ru-RU" dirty="0" smtClean="0"/>
              <a:t>на </a:t>
            </a:r>
            <a:r>
              <a:rPr lang="ru-RU" dirty="0"/>
              <a:t>концерте для учащихся начальных классов школы №133</a:t>
            </a:r>
          </a:p>
          <a:p>
            <a:r>
              <a:rPr lang="ru-RU" dirty="0"/>
              <a:t>- на классном новогоднем концерте</a:t>
            </a:r>
          </a:p>
          <a:p>
            <a:r>
              <a:rPr lang="ru-RU" dirty="0"/>
              <a:t>- на экзамене в школе искусств</a:t>
            </a:r>
          </a:p>
          <a:p>
            <a:r>
              <a:rPr lang="ru-RU" dirty="0"/>
              <a:t>- на академическом концерте.</a:t>
            </a:r>
          </a:p>
        </p:txBody>
      </p:sp>
    </p:spTree>
    <p:extLst>
      <p:ext uri="{BB962C8B-B14F-4D97-AF65-F5344CB8AC3E}">
        <p14:creationId xmlns:p14="http://schemas.microsoft.com/office/powerpoint/2010/main" val="166563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111352"/>
            <a:ext cx="72008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-   исследование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анализ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произведений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«Паломничество»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Ариэля 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амиреса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«Жаворонок» оркестра Поля Мориа.</a:t>
            </a:r>
          </a:p>
          <a:p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Задачи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собрать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информацию о композиторе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Ариэле Рамиресе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узнать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историю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кантаты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«Паломничество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проследить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как кантата «Паломничество»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Ариэля Рамиреса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превратилась в произведение «Жаворонок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Поля Мориа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-   использовать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полученные знания при исполнении композиции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Татьяны Евгеньевны Киселёвой  «Карнавал».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81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57"/>
          <a:stretch/>
        </p:blipFill>
        <p:spPr>
          <a:xfrm>
            <a:off x="107504" y="154372"/>
            <a:ext cx="5840263" cy="660342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89210" y="4149080"/>
            <a:ext cx="55446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2">
                    <a:lumMod val="10000"/>
                  </a:schemeClr>
                </a:solidFill>
              </a:rPr>
              <a:t>В </a:t>
            </a:r>
            <a:r>
              <a:rPr lang="ru-RU" sz="2800" dirty="0" smtClean="0">
                <a:solidFill>
                  <a:schemeClr val="bg2">
                    <a:lumMod val="10000"/>
                  </a:schemeClr>
                </a:solidFill>
              </a:rPr>
              <a:t>1970-1978 </a:t>
            </a:r>
            <a:r>
              <a:rPr lang="ru-RU" sz="2800" dirty="0">
                <a:solidFill>
                  <a:schemeClr val="bg2">
                    <a:lumMod val="10000"/>
                  </a:schemeClr>
                </a:solidFill>
              </a:rPr>
              <a:t>и </a:t>
            </a:r>
            <a:r>
              <a:rPr lang="ru-RU" sz="2800" dirty="0" smtClean="0">
                <a:solidFill>
                  <a:schemeClr val="bg2">
                    <a:lumMod val="10000"/>
                  </a:schemeClr>
                </a:solidFill>
              </a:rPr>
              <a:t>в 1993-2004 г.г.- </a:t>
            </a:r>
            <a:r>
              <a:rPr lang="ru-RU" sz="2800" dirty="0">
                <a:solidFill>
                  <a:schemeClr val="bg2">
                    <a:lumMod val="10000"/>
                  </a:schemeClr>
                </a:solidFill>
              </a:rPr>
              <a:t>председатель Союза композиторов Аргентины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851920" y="5680412"/>
            <a:ext cx="49955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800" dirty="0">
                <a:solidFill>
                  <a:schemeClr val="bg2">
                    <a:lumMod val="10000"/>
                  </a:schemeClr>
                </a:solidFill>
              </a:rPr>
              <a:t>Автор более 300 произведений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46751" y="2348880"/>
            <a:ext cx="31079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</a:rPr>
              <a:t>Ариэль Рамирес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144352" y="3055977"/>
            <a:ext cx="27126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</a:rPr>
              <a:t>04.09.1921 - 18.02.2010</a:t>
            </a:r>
            <a:endParaRPr lang="ru-RU" sz="20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45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16632"/>
            <a:ext cx="4464496" cy="662531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1560" y="5287466"/>
            <a:ext cx="35283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5">
                    <a:lumMod val="25000"/>
                  </a:schemeClr>
                </a:solidFill>
              </a:rPr>
              <a:t>30.09.1925 – 05.11.2009</a:t>
            </a:r>
            <a:endParaRPr lang="ru-RU" sz="2000" dirty="0">
              <a:solidFill>
                <a:schemeClr val="accent5">
                  <a:lumMod val="25000"/>
                </a:schemeClr>
              </a:solidFill>
            </a:endParaRPr>
          </a:p>
          <a:p>
            <a:endParaRPr lang="ru-RU" sz="2400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2996952"/>
            <a:ext cx="37444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аргентинский историк</a:t>
            </a:r>
          </a:p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писатель</a:t>
            </a:r>
          </a:p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поэт</a:t>
            </a:r>
          </a:p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журналист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6780" y="2492896"/>
            <a:ext cx="3744416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parajita" panose="020B0604020202020204" pitchFamily="34" charset="0"/>
              </a:rPr>
              <a:t>Феликс Луна</a:t>
            </a:r>
          </a:p>
        </p:txBody>
      </p:sp>
    </p:spTree>
    <p:extLst>
      <p:ext uri="{BB962C8B-B14F-4D97-AF65-F5344CB8AC3E}">
        <p14:creationId xmlns:p14="http://schemas.microsoft.com/office/powerpoint/2010/main" val="251595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418" y="366936"/>
            <a:ext cx="6912768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123728" y="6123279"/>
            <a:ext cx="51320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i="1" dirty="0">
                <a:solidFill>
                  <a:schemeClr val="accent4">
                    <a:lumMod val="50000"/>
                  </a:schemeClr>
                </a:solidFill>
              </a:rPr>
              <a:t>Шаг за </a:t>
            </a:r>
            <a:r>
              <a:rPr lang="ru-RU" sz="2000" i="1" dirty="0" smtClean="0">
                <a:solidFill>
                  <a:schemeClr val="accent4">
                    <a:lumMod val="50000"/>
                  </a:schemeClr>
                </a:solidFill>
              </a:rPr>
              <a:t>шагом… </a:t>
            </a:r>
            <a:r>
              <a:rPr lang="ru-RU" sz="2000" i="1" dirty="0">
                <a:solidFill>
                  <a:schemeClr val="accent4">
                    <a:lumMod val="50000"/>
                  </a:schemeClr>
                </a:solidFill>
              </a:rPr>
              <a:t>- A la huella, A la huella…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35696" y="4909310"/>
            <a:ext cx="53103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solidFill>
                  <a:schemeClr val="accent4">
                    <a:lumMod val="50000"/>
                  </a:schemeClr>
                </a:solidFill>
              </a:rPr>
              <a:t>Вот идут шаг за шагом Иосиф, Мария</a:t>
            </a:r>
            <a:br>
              <a:rPr lang="ru-RU" sz="2000" i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2000" i="1" dirty="0">
                <a:solidFill>
                  <a:schemeClr val="accent4">
                    <a:lumMod val="50000"/>
                  </a:schemeClr>
                </a:solidFill>
              </a:rPr>
              <a:t>Все идут через горы, селенья, поля,</a:t>
            </a:r>
            <a:br>
              <a:rPr lang="ru-RU" sz="2000" i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2000" i="1" dirty="0">
                <a:solidFill>
                  <a:schemeClr val="accent4">
                    <a:lumMod val="50000"/>
                  </a:schemeClr>
                </a:solidFill>
              </a:rPr>
              <a:t>По долам, по заросшим крапивой местам…</a:t>
            </a:r>
            <a:br>
              <a:rPr lang="ru-RU" sz="2000" i="1" dirty="0">
                <a:solidFill>
                  <a:schemeClr val="accent4">
                    <a:lumMod val="50000"/>
                  </a:schemeClr>
                </a:solidFill>
              </a:rPr>
            </a:br>
            <a:endParaRPr lang="ru-RU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3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Паломничество Ш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4987" y="404664"/>
            <a:ext cx="8136904" cy="610267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170199" y="127665"/>
            <a:ext cx="30664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ПАЛОМНИЧЕСТВО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10432" y="589330"/>
            <a:ext cx="4539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Ариэль Рамирес и Лос-Фронтериз 1976г.</a:t>
            </a:r>
          </a:p>
        </p:txBody>
      </p:sp>
    </p:spTree>
    <p:extLst>
      <p:ext uri="{BB962C8B-B14F-4D97-AF65-F5344CB8AC3E}">
        <p14:creationId xmlns:p14="http://schemas.microsoft.com/office/powerpoint/2010/main" val="11137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2880320" cy="2880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4932040" y="404663"/>
            <a:ext cx="2880320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Жиль Дрё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779912" y="1962567"/>
            <a:ext cx="4896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настоящее имя </a:t>
            </a:r>
            <a:r>
              <a:rPr lang="ru-RU" dirty="0" smtClean="0"/>
              <a:t>Жан-Поль </a:t>
            </a:r>
            <a:r>
              <a:rPr lang="ru-RU" dirty="0"/>
              <a:t>Чапуисат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0" r="8628" b="9879"/>
          <a:stretch/>
        </p:blipFill>
        <p:spPr>
          <a:xfrm>
            <a:off x="370036" y="3489072"/>
            <a:ext cx="2905819" cy="30430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463204" y="3573016"/>
            <a:ext cx="3466013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ru-RU" sz="3600" b="1" dirty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Пьер Деланоэ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79797" y="4333746"/>
            <a:ext cx="2832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16.12.2018- 27.12.2006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10211" y="51310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поэт-песенник</a:t>
            </a:r>
          </a:p>
          <a:p>
            <a:pPr algn="ctr"/>
            <a:r>
              <a:rPr lang="ru-RU" dirty="0" smtClean="0"/>
              <a:t>писатель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550171" y="5885744"/>
            <a:ext cx="52920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написал тексты около 5 тысяч песен, </a:t>
            </a:r>
          </a:p>
          <a:p>
            <a:pPr algn="ctr"/>
            <a:r>
              <a:rPr lang="ru-RU" dirty="0"/>
              <a:t>500 из них получили мировую известность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531605" y="1050994"/>
            <a:ext cx="13292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31.07.1934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07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Жаворонок ДШИ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267" t="16169" r="11252" b="17838"/>
          <a:stretch/>
        </p:blipFill>
        <p:spPr>
          <a:xfrm>
            <a:off x="179512" y="260648"/>
            <a:ext cx="8905918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72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" t="1795" r="1186" b="1638"/>
          <a:stretch/>
        </p:blipFill>
        <p:spPr>
          <a:xfrm>
            <a:off x="3923928" y="188640"/>
            <a:ext cx="5028457" cy="5051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95536" y="1916832"/>
            <a:ext cx="31683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04.03.1925 - 03.11.2006</a:t>
            </a:r>
            <a:endParaRPr lang="ru-RU" sz="200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6458" y="1057721"/>
            <a:ext cx="24465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Поль Мориа́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73318" y="3059667"/>
            <a:ext cx="221278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/>
              <a:t>композитор</a:t>
            </a:r>
          </a:p>
          <a:p>
            <a:pPr algn="ctr"/>
            <a:r>
              <a:rPr lang="ru-RU" sz="2400" dirty="0" smtClean="0"/>
              <a:t>аранжировщик</a:t>
            </a:r>
          </a:p>
          <a:p>
            <a:pPr algn="ctr"/>
            <a:r>
              <a:rPr lang="ru-RU" sz="2400" dirty="0" smtClean="0"/>
              <a:t>дирижёр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43608" y="5733256"/>
            <a:ext cx="7488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более 1500 </a:t>
            </a:r>
            <a:r>
              <a:rPr lang="ru-RU" sz="2400" dirty="0"/>
              <a:t>композиций </a:t>
            </a:r>
            <a:endParaRPr lang="ru-RU" sz="2400" dirty="0" smtClean="0"/>
          </a:p>
          <a:p>
            <a:pPr algn="ctr"/>
            <a:r>
              <a:rPr lang="ru-RU" sz="2400" dirty="0" smtClean="0"/>
              <a:t>более 1000 </a:t>
            </a:r>
            <a:r>
              <a:rPr lang="ru-RU" sz="2400" dirty="0"/>
              <a:t>концертов</a:t>
            </a:r>
          </a:p>
        </p:txBody>
      </p:sp>
    </p:spTree>
    <p:extLst>
      <p:ext uri="{BB962C8B-B14F-4D97-AF65-F5344CB8AC3E}">
        <p14:creationId xmlns:p14="http://schemas.microsoft.com/office/powerpoint/2010/main" val="84568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theme1.xml><?xml version="1.0" encoding="utf-8"?>
<a:theme xmlns:a="http://schemas.openxmlformats.org/drawingml/2006/main" name="Thermal">
  <a:themeElements>
    <a:clrScheme name="Thermal">
      <a:dk1>
        <a:srgbClr val="4D5B6B"/>
      </a:dk1>
      <a:lt1>
        <a:srgbClr val="FFFFFF"/>
      </a:lt1>
      <a:dk2>
        <a:srgbClr val="675D59"/>
      </a:dk2>
      <a:lt2>
        <a:srgbClr val="E8DED8"/>
      </a:lt2>
      <a:accent1>
        <a:srgbClr val="FF7605"/>
      </a:accent1>
      <a:accent2>
        <a:srgbClr val="7F7F7F"/>
      </a:accent2>
      <a:accent3>
        <a:srgbClr val="7F5185"/>
      </a:accent3>
      <a:accent4>
        <a:srgbClr val="89AAD3"/>
      </a:accent4>
      <a:accent5>
        <a:srgbClr val="8F5B4B"/>
      </a:accent5>
      <a:accent6>
        <a:srgbClr val="C84340"/>
      </a:accent6>
      <a:hlink>
        <a:srgbClr val="89AAD3"/>
      </a:hlink>
      <a:folHlink>
        <a:srgbClr val="795185"/>
      </a:folHlink>
    </a:clrScheme>
    <a:fontScheme name="Thermal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e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63500" dist="38100" dir="81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101600" dist="63500" dir="81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190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ummer">
  <a:themeElements>
    <a:clrScheme name="Другая 11">
      <a:dk1>
        <a:srgbClr val="F489CF"/>
      </a:dk1>
      <a:lt1>
        <a:srgbClr val="D2A8F8"/>
      </a:lt1>
      <a:dk2>
        <a:srgbClr val="1EEDF2"/>
      </a:dk2>
      <a:lt2>
        <a:srgbClr val="EB31AB"/>
      </a:lt2>
      <a:accent1>
        <a:srgbClr val="FFFFFF"/>
      </a:accent1>
      <a:accent2>
        <a:srgbClr val="000000"/>
      </a:accent2>
      <a:accent3>
        <a:srgbClr val="00B0F0"/>
      </a:accent3>
      <a:accent4>
        <a:srgbClr val="D2A8F8"/>
      </a:accent4>
      <a:accent5>
        <a:srgbClr val="FFFFFF"/>
      </a:accent5>
      <a:accent6>
        <a:srgbClr val="B56FF4"/>
      </a:accent6>
      <a:hlink>
        <a:srgbClr val="000000"/>
      </a:hlink>
      <a:folHlink>
        <a:srgbClr val="8A1CED"/>
      </a:folHlink>
    </a:clrScheme>
    <a:fontScheme name="Summ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umm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2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30000"/>
                <a:lumMod val="10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457</TotalTime>
  <Words>220</Words>
  <Application>Microsoft Office PowerPoint</Application>
  <PresentationFormat>Экран (4:3)</PresentationFormat>
  <Paragraphs>70</Paragraphs>
  <Slides>14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8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Thermal</vt:lpstr>
      <vt:lpstr>Кнопка</vt:lpstr>
      <vt:lpstr>Горизонт</vt:lpstr>
      <vt:lpstr>Summer</vt:lpstr>
      <vt:lpstr>Трек</vt:lpstr>
      <vt:lpstr>Воздушный поток</vt:lpstr>
      <vt:lpstr>Метро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Вера</dc:creator>
  <cp:lastModifiedBy>Вера</cp:lastModifiedBy>
  <cp:revision>80</cp:revision>
  <dcterms:created xsi:type="dcterms:W3CDTF">2018-03-12T13:54:51Z</dcterms:created>
  <dcterms:modified xsi:type="dcterms:W3CDTF">2021-04-15T18:26:13Z</dcterms:modified>
</cp:coreProperties>
</file>